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67" r:id="rId3"/>
    <p:sldId id="487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06" r:id="rId12"/>
    <p:sldId id="482" r:id="rId13"/>
    <p:sldId id="497" r:id="rId14"/>
    <p:sldId id="502" r:id="rId15"/>
    <p:sldId id="503" r:id="rId16"/>
    <p:sldId id="469" r:id="rId17"/>
    <p:sldId id="504" r:id="rId18"/>
    <p:sldId id="505" r:id="rId19"/>
    <p:sldId id="471" r:id="rId20"/>
    <p:sldId id="470" r:id="rId21"/>
    <p:sldId id="468" r:id="rId22"/>
    <p:sldId id="498" r:id="rId23"/>
    <p:sldId id="499" r:id="rId24"/>
    <p:sldId id="500" r:id="rId25"/>
    <p:sldId id="501" r:id="rId26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5435" autoAdjust="0"/>
  </p:normalViewPr>
  <p:slideViewPr>
    <p:cSldViewPr>
      <p:cViewPr>
        <p:scale>
          <a:sx n="68" d="100"/>
          <a:sy n="68" d="100"/>
        </p:scale>
        <p:origin x="-135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9C397799-C9F2-4A4E-9324-E262C80F0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AA0A34-5C45-4071-B13E-150C3D605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9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A4B1-F27E-4EE8-9AC0-969B55AEE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CB68-0C1C-43ED-9446-89C528B8F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948B7-168F-4146-9529-3D70D0AFF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0E13-EBD6-4E59-8EE4-FEC45CBF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3BC6-4534-4036-BA1C-6D1C58F9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29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902A-B240-46E1-B7FC-0D25CFBE1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E709-04CB-4EA7-AC83-95C9CC00A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189CA-7C08-401A-A3C0-93332475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7556-9CA1-4AEB-B303-1232E7D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6A58-40F9-46FB-B7DB-E22CA27B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73BD-099B-4B26-BFE1-71BB1717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1CFC-057F-497C-AD43-5E3B5868F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4A74-8098-48BC-9106-856532C6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4B75-1A95-43A0-963B-C9DACF129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13235DF-61AD-499A-AABD-832C5935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FE77E-528C-497B-9969-7A8906DCF96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19:</a:t>
            </a:r>
            <a:r>
              <a:rPr lang="en-US" dirty="0" smtClean="0">
                <a:latin typeface="Arial" charset="0"/>
                <a:cs typeface="Arial" charset="0"/>
              </a:rPr>
              <a:t> Atomic 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r>
              <a:rPr lang="en-US" dirty="0" smtClean="0">
                <a:latin typeface="Arial" charset="0"/>
                <a:cs typeface="Arial" charset="0"/>
              </a:rPr>
              <a:t> - Part 2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666750" y="1295400"/>
            <a:ext cx="8305800" cy="1066800"/>
          </a:xfrm>
        </p:spPr>
        <p:txBody>
          <a:bodyPr/>
          <a:lstStyle/>
          <a:p>
            <a:r>
              <a:rPr lang="en-US" dirty="0" smtClean="0"/>
              <a:t>Reads from the input array are not coalesced</a:t>
            </a:r>
          </a:p>
          <a:p>
            <a:pPr lvl="1"/>
            <a:r>
              <a:rPr lang="en-US" dirty="0" smtClean="0"/>
              <a:t>Assign inputs to each thread in a </a:t>
            </a:r>
            <a:r>
              <a:rPr lang="en-US" dirty="0" err="1" smtClean="0"/>
              <a:t>strided</a:t>
            </a:r>
            <a:r>
              <a:rPr lang="en-US" dirty="0" smtClean="0"/>
              <a:t>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Adjacent threads process adjacent input letters</a:t>
            </a:r>
            <a:endParaRPr lang="en-US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27063" y="3036888"/>
            <a:ext cx="2341562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052513" y="3036888"/>
            <a:ext cx="4243387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7" idx="0"/>
          </p:cNvCxnSpPr>
          <p:nvPr/>
        </p:nvCxnSpPr>
        <p:spPr>
          <a:xfrm>
            <a:off x="2876550" y="4408488"/>
            <a:ext cx="390683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436563" y="4375150"/>
            <a:ext cx="5595937" cy="16383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15900" y="3036888"/>
            <a:ext cx="220663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473200" y="3036888"/>
            <a:ext cx="6059488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71" idx="0"/>
          </p:cNvCxnSpPr>
          <p:nvPr/>
        </p:nvCxnSpPr>
        <p:spPr>
          <a:xfrm>
            <a:off x="5259388" y="4375150"/>
            <a:ext cx="392112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55" idx="0"/>
          </p:cNvCxnSpPr>
          <p:nvPr/>
        </p:nvCxnSpPr>
        <p:spPr>
          <a:xfrm flipH="1">
            <a:off x="2686050" y="4391025"/>
            <a:ext cx="473710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en-US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>
            <a:stCxn id="13" idx="2"/>
          </p:cNvCxnSpPr>
          <p:nvPr/>
        </p:nvCxnSpPr>
        <p:spPr>
          <a:xfrm>
            <a:off x="2206625" y="3036888"/>
            <a:ext cx="762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2"/>
          </p:cNvCxnSpPr>
          <p:nvPr/>
        </p:nvCxnSpPr>
        <p:spPr>
          <a:xfrm>
            <a:off x="2587625" y="3036888"/>
            <a:ext cx="2708275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43" idx="0"/>
          </p:cNvCxnSpPr>
          <p:nvPr/>
        </p:nvCxnSpPr>
        <p:spPr>
          <a:xfrm flipH="1">
            <a:off x="446088" y="4408488"/>
            <a:ext cx="2430462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36563" y="4375150"/>
            <a:ext cx="6167437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" idx="2"/>
          </p:cNvCxnSpPr>
          <p:nvPr/>
        </p:nvCxnSpPr>
        <p:spPr>
          <a:xfrm flipH="1">
            <a:off x="436563" y="3036888"/>
            <a:ext cx="1389062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5" idx="2"/>
          </p:cNvCxnSpPr>
          <p:nvPr/>
        </p:nvCxnSpPr>
        <p:spPr>
          <a:xfrm>
            <a:off x="2968625" y="3036888"/>
            <a:ext cx="4564063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67" idx="0"/>
          </p:cNvCxnSpPr>
          <p:nvPr/>
        </p:nvCxnSpPr>
        <p:spPr>
          <a:xfrm flipH="1">
            <a:off x="4889500" y="4375150"/>
            <a:ext cx="369888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67" idx="0"/>
          </p:cNvCxnSpPr>
          <p:nvPr/>
        </p:nvCxnSpPr>
        <p:spPr>
          <a:xfrm flipH="1">
            <a:off x="4889500" y="4391025"/>
            <a:ext cx="253365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threads move to the next section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Kernel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The kernel receives a pointer to the input buffer </a:t>
            </a:r>
          </a:p>
          <a:p>
            <a:r>
              <a:rPr lang="en-US" smtClean="0"/>
              <a:t>Each thread process the input  in a strided pattern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95600"/>
            <a:ext cx="8304212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__global__ void histo_kernel(unsigned char *buffer,</a:t>
            </a:r>
          </a:p>
          <a:p>
            <a:pPr marL="0" indent="0">
              <a:buFontTx/>
              <a:buNone/>
            </a:pPr>
            <a:r>
              <a:rPr lang="en-US" smtClean="0"/>
              <a:t>			long size, unsigned int *histo) </a:t>
            </a:r>
          </a:p>
          <a:p>
            <a:pPr marL="0" indent="0">
              <a:buFontTx/>
              <a:buNone/>
            </a:pPr>
            <a:r>
              <a:rPr lang="en-US" smtClean="0"/>
              <a:t>{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52FB52-BEA2-402C-9568-10382C11A2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the Histogram Kernel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263" indent="-576263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// All threads handle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endParaRPr lang="en-US" dirty="0"/>
          </a:p>
          <a:p>
            <a:pPr marL="576263" indent="-576263">
              <a:buFontTx/>
              <a:buNone/>
              <a:defRPr/>
            </a:pPr>
            <a:r>
              <a:rPr lang="en-US" dirty="0" smtClean="0"/>
              <a:t>   // consecutive elements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[buffer[</a:t>
            </a:r>
            <a:r>
              <a:rPr lang="en-US" dirty="0" err="1" smtClean="0"/>
              <a:t>i</a:t>
            </a:r>
            <a:r>
              <a:rPr lang="en-US" dirty="0" smtClean="0"/>
              <a:t>]]), 1);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649B42-D9F3-4B20-8897-DC32D71628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FAA7C1-911E-47EB-9B38-A41A752019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5366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13" name="Freeform 12"/>
          <p:cNvSpPr/>
          <p:nvPr/>
        </p:nvSpPr>
        <p:spPr>
          <a:xfrm>
            <a:off x="1304925" y="2968625"/>
            <a:ext cx="1271588" cy="2644775"/>
          </a:xfrm>
          <a:custGeom>
            <a:avLst/>
            <a:gdLst>
              <a:gd name="connsiteX0" fmla="*/ 524143 w 1271671"/>
              <a:gd name="connsiteY0" fmla="*/ 51 h 2645057"/>
              <a:gd name="connsiteX1" fmla="*/ 1269731 w 1271671"/>
              <a:gd name="connsiteY1" fmla="*/ 801910 h 2645057"/>
              <a:gd name="connsiteX2" fmla="*/ 327195 w 1271671"/>
              <a:gd name="connsiteY2" fmla="*/ 1547497 h 2645057"/>
              <a:gd name="connsiteX3" fmla="*/ 721091 w 1271671"/>
              <a:gd name="connsiteY3" fmla="*/ 2644777 h 2645057"/>
              <a:gd name="connsiteX4" fmla="*/ 3638 w 1271671"/>
              <a:gd name="connsiteY4" fmla="*/ 1645971 h 2645057"/>
              <a:gd name="connsiteX5" fmla="*/ 1086851 w 1271671"/>
              <a:gd name="connsiteY5" fmla="*/ 801910 h 2645057"/>
              <a:gd name="connsiteX6" fmla="*/ 481940 w 1271671"/>
              <a:gd name="connsiteY6" fmla="*/ 70390 h 2645057"/>
              <a:gd name="connsiteX7" fmla="*/ 439737 w 1271671"/>
              <a:gd name="connsiteY7" fmla="*/ 70390 h 264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71" h="2645057">
                <a:moveTo>
                  <a:pt x="524143" y="51"/>
                </a:moveTo>
                <a:cubicBezTo>
                  <a:pt x="913349" y="272026"/>
                  <a:pt x="1302556" y="544002"/>
                  <a:pt x="1269731" y="801910"/>
                </a:cubicBezTo>
                <a:cubicBezTo>
                  <a:pt x="1236906" y="1059818"/>
                  <a:pt x="418635" y="1240352"/>
                  <a:pt x="327195" y="1547497"/>
                </a:cubicBezTo>
                <a:cubicBezTo>
                  <a:pt x="235755" y="1854642"/>
                  <a:pt x="775017" y="2628365"/>
                  <a:pt x="721091" y="2644777"/>
                </a:cubicBezTo>
                <a:cubicBezTo>
                  <a:pt x="667165" y="2661189"/>
                  <a:pt x="-57322" y="1953115"/>
                  <a:pt x="3638" y="1645971"/>
                </a:cubicBezTo>
                <a:cubicBezTo>
                  <a:pt x="64598" y="1338827"/>
                  <a:pt x="1007134" y="1064507"/>
                  <a:pt x="1086851" y="801910"/>
                </a:cubicBezTo>
                <a:cubicBezTo>
                  <a:pt x="1166568" y="539313"/>
                  <a:pt x="589792" y="192310"/>
                  <a:pt x="481940" y="70390"/>
                </a:cubicBezTo>
                <a:cubicBezTo>
                  <a:pt x="374088" y="-51530"/>
                  <a:pt x="406912" y="9430"/>
                  <a:pt x="439737" y="7039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  <a:p>
            <a:r>
              <a:rPr lang="en-US" smtClean="0"/>
              <a:t>The atomic operation ends with a write, with a latency of a few hundred cycles</a:t>
            </a:r>
          </a:p>
          <a:p>
            <a:r>
              <a:rPr lang="en-US" smtClean="0"/>
              <a:t>During this whole time, no one else can access the location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38138-45B8-4D33-BA03-26906612D5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6390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3" name="Freeform 2"/>
          <p:cNvSpPr/>
          <p:nvPr/>
        </p:nvSpPr>
        <p:spPr>
          <a:xfrm>
            <a:off x="1252538" y="2911475"/>
            <a:ext cx="674687" cy="2760663"/>
          </a:xfrm>
          <a:custGeom>
            <a:avLst/>
            <a:gdLst>
              <a:gd name="connsiteX0" fmla="*/ 562867 w 675409"/>
              <a:gd name="connsiteY0" fmla="*/ 0 h 2759573"/>
              <a:gd name="connsiteX1" fmla="*/ 160 w 675409"/>
              <a:gd name="connsiteY1" fmla="*/ 1688123 h 2759573"/>
              <a:gd name="connsiteX2" fmla="*/ 506597 w 675409"/>
              <a:gd name="connsiteY2" fmla="*/ 2658794 h 2759573"/>
              <a:gd name="connsiteX3" fmla="*/ 675409 w 675409"/>
              <a:gd name="connsiteY3" fmla="*/ 2729133 h 27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09" h="2759573">
                <a:moveTo>
                  <a:pt x="562867" y="0"/>
                </a:moveTo>
                <a:cubicBezTo>
                  <a:pt x="286202" y="622495"/>
                  <a:pt x="9538" y="1244991"/>
                  <a:pt x="160" y="1688123"/>
                </a:cubicBezTo>
                <a:cubicBezTo>
                  <a:pt x="-9218" y="2131255"/>
                  <a:pt x="394056" y="2485292"/>
                  <a:pt x="506597" y="2658794"/>
                </a:cubicBezTo>
                <a:cubicBezTo>
                  <a:pt x="619138" y="2832296"/>
                  <a:pt x="675409" y="2729133"/>
                  <a:pt x="675409" y="2729133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Each Load-Modify-Store has two full memory access delays </a:t>
            </a:r>
          </a:p>
          <a:p>
            <a:pPr lvl="1"/>
            <a:r>
              <a:rPr lang="en-US" smtClean="0"/>
              <a:t>All atomic operations on the same variable (RAM location) are serialized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762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3733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17422" name="TextBox 14"/>
          <p:cNvSpPr txBox="1">
            <a:spLocks noChangeArrowheads="1"/>
          </p:cNvSpPr>
          <p:nvPr/>
        </p:nvSpPr>
        <p:spPr bwMode="auto">
          <a:xfrm>
            <a:off x="19050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1981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8" name="Straight Arrow Connector 17"/>
          <p:cNvCxnSpPr>
            <a:endCxn id="6" idx="2"/>
          </p:cNvCxnSpPr>
          <p:nvPr/>
        </p:nvCxnSpPr>
        <p:spPr>
          <a:xfrm rot="10800000">
            <a:off x="14859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28194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9812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8956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81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0" name="TextBox 26"/>
          <p:cNvSpPr txBox="1">
            <a:spLocks noChangeArrowheads="1"/>
          </p:cNvSpPr>
          <p:nvPr/>
        </p:nvSpPr>
        <p:spPr bwMode="auto">
          <a:xfrm>
            <a:off x="5257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81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610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724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5" name="TextBox 33"/>
          <p:cNvSpPr txBox="1">
            <a:spLocks noChangeArrowheads="1"/>
          </p:cNvSpPr>
          <p:nvPr/>
        </p:nvSpPr>
        <p:spPr bwMode="auto">
          <a:xfrm>
            <a:off x="70866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36" name="TextBox 34"/>
          <p:cNvSpPr txBox="1">
            <a:spLocks noChangeArrowheads="1"/>
          </p:cNvSpPr>
          <p:nvPr/>
        </p:nvSpPr>
        <p:spPr bwMode="auto">
          <a:xfrm>
            <a:off x="71628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36" name="Straight Arrow Connector 35"/>
          <p:cNvCxnSpPr>
            <a:endCxn id="26" idx="2"/>
          </p:cNvCxnSpPr>
          <p:nvPr/>
        </p:nvCxnSpPr>
        <p:spPr>
          <a:xfrm rot="10800000">
            <a:off x="66675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9" idx="2"/>
          </p:cNvCxnSpPr>
          <p:nvPr/>
        </p:nvCxnSpPr>
        <p:spPr>
          <a:xfrm flipV="1">
            <a:off x="80010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71628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80772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Box 39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17442" name="TextBox 40"/>
          <p:cNvSpPr txBox="1">
            <a:spLocks noChangeArrowheads="1"/>
          </p:cNvSpPr>
          <p:nvPr/>
        </p:nvSpPr>
        <p:spPr bwMode="auto">
          <a:xfrm>
            <a:off x="1447800" y="5867400"/>
            <a:ext cx="252253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17443" name="TextBox 41"/>
          <p:cNvSpPr txBox="1">
            <a:spLocks noChangeArrowheads="1"/>
          </p:cNvSpPr>
          <p:nvPr/>
        </p:nvSpPr>
        <p:spPr bwMode="auto">
          <a:xfrm>
            <a:off x="5562600" y="5867400"/>
            <a:ext cx="2887663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44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7206" name="Slide Number Placeholder 39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1AD1331-F74A-4B0B-B599-2B3FFED93DDC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determines throughput of atomic operations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Throughput of an atomic operation is the rate at which the application can execute an atomic operation on a particular location.</a:t>
            </a:r>
          </a:p>
          <a:p>
            <a:pPr lvl="2"/>
            <a:endParaRPr lang="en-US" smtClean="0"/>
          </a:p>
          <a:p>
            <a:r>
              <a:rPr lang="en-US" smtClean="0"/>
              <a:t>The rate is limited by the total latency of the read-modify-write sequence, typically more than 1000 cycles for global memory (DRAM) locations.</a:t>
            </a:r>
          </a:p>
          <a:p>
            <a:pPr lvl="2"/>
            <a:endParaRPr lang="en-US" smtClean="0"/>
          </a:p>
          <a:p>
            <a:r>
              <a:rPr lang="en-US" smtClean="0"/>
              <a:t>This means that if many threads attempt to do atomic operation on the same location (contention), the memory bandwidth is reduced to &lt; 1/1000!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5E5374-DB0A-4411-BB65-91569AF895B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may have a similar experience in supermarket checkout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customers realize that they missed an item after they started to check out</a:t>
            </a:r>
          </a:p>
          <a:p>
            <a:r>
              <a:rPr lang="en-US" smtClean="0"/>
              <a:t>They run to the isle and get the item while the line waits</a:t>
            </a:r>
          </a:p>
          <a:p>
            <a:pPr lvl="1"/>
            <a:r>
              <a:rPr lang="en-US" smtClean="0"/>
              <a:t>The rate of check is reduced due to the long latency of running to the isle and back.</a:t>
            </a:r>
          </a:p>
          <a:p>
            <a:r>
              <a:rPr lang="en-US" smtClean="0"/>
              <a:t>Imagine a store where every customer starts the check out before they even fetch any of the items</a:t>
            </a:r>
          </a:p>
          <a:p>
            <a:pPr lvl="1"/>
            <a:r>
              <a:rPr lang="en-US" smtClean="0"/>
              <a:t>The rate of the checkout will be 1 / (entire shopping time of each customer) </a:t>
            </a:r>
          </a:p>
          <a:p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B57B48-4999-4430-8728-C41A13CFDC2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524000"/>
            <a:ext cx="8304212" cy="2208213"/>
          </a:xfrm>
        </p:spPr>
        <p:txBody>
          <a:bodyPr/>
          <a:lstStyle/>
          <a:p>
            <a:r>
              <a:rPr lang="en-US" smtClean="0"/>
              <a:t>Atomic operations on Fermi L2 cache</a:t>
            </a:r>
          </a:p>
          <a:p>
            <a:pPr lvl="1"/>
            <a:r>
              <a:rPr lang="en-US" smtClean="0"/>
              <a:t>medium latency, but still serialized</a:t>
            </a:r>
          </a:p>
          <a:p>
            <a:pPr lvl="1"/>
            <a:r>
              <a:rPr lang="en-US" smtClean="0"/>
              <a:t>Global to all blocks</a:t>
            </a:r>
          </a:p>
          <a:p>
            <a:pPr lvl="1"/>
            <a:r>
              <a:rPr lang="en-US" smtClean="0"/>
              <a:t>“Free improvement” on Global Memory atomics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810000" y="41910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1623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057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16200000" flipH="1">
            <a:off x="3295650" y="4705350"/>
            <a:ext cx="3048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3905250" y="4667250"/>
            <a:ext cx="304800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0497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0498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67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2" name="TextBox 50"/>
          <p:cNvSpPr txBox="1">
            <a:spLocks noChangeArrowheads="1"/>
          </p:cNvSpPr>
          <p:nvPr/>
        </p:nvSpPr>
        <p:spPr bwMode="auto">
          <a:xfrm>
            <a:off x="31242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54102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62674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57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019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29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76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4" name="TextBox 61"/>
          <p:cNvSpPr txBox="1">
            <a:spLocks noChangeArrowheads="1"/>
          </p:cNvSpPr>
          <p:nvPr/>
        </p:nvSpPr>
        <p:spPr bwMode="auto">
          <a:xfrm>
            <a:off x="5334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sp>
        <p:nvSpPr>
          <p:cNvPr id="9251" name="Slide Number Placeholder 3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713AD78-578A-4956-9771-97898C8AAF43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3EF5B-E2DE-4683-A560-1FBE7482BF2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learn practical histogram programming techniques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 using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Atomic operations on Shared Memory</a:t>
            </a:r>
          </a:p>
          <a:p>
            <a:pPr lvl="1"/>
            <a:r>
              <a:rPr lang="en-US" smtClean="0"/>
              <a:t>Very short latency, but still serialized</a:t>
            </a:r>
          </a:p>
          <a:p>
            <a:pPr lvl="1"/>
            <a:r>
              <a:rPr lang="en-US" smtClean="0"/>
              <a:t>Private to each thread block</a:t>
            </a:r>
          </a:p>
          <a:p>
            <a:pPr lvl="1"/>
            <a:r>
              <a:rPr lang="en-US" smtClean="0"/>
              <a:t>Need algorithm work by programmers (more later)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86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8481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2862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5400000">
            <a:off x="3924300" y="46863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4305300" y="46101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1521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1522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81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9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5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2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43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32" name="TextBox 50"/>
          <p:cNvSpPr txBox="1">
            <a:spLocks noChangeArrowheads="1"/>
          </p:cNvSpPr>
          <p:nvPr/>
        </p:nvSpPr>
        <p:spPr bwMode="auto">
          <a:xfrm>
            <a:off x="4191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>
            <a:endCxn id="45" idx="2"/>
          </p:cNvCxnSpPr>
          <p:nvPr/>
        </p:nvCxnSpPr>
        <p:spPr>
          <a:xfrm rot="10800000">
            <a:off x="51435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7" idx="2"/>
          </p:cNvCxnSpPr>
          <p:nvPr/>
        </p:nvCxnSpPr>
        <p:spPr>
          <a:xfrm rot="5400000" flipH="1" flipV="1">
            <a:off x="5581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6" idx="0"/>
          </p:cNvCxnSpPr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0"/>
          </p:cNvCxnSpPr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876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26" name="Slide Number Placeholder 3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2220DD5-6D40-4709-B85C-47DD9D4474F7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20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Atomics in Shared Memory Requires Privatization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Create private copies of the </a:t>
            </a:r>
            <a:r>
              <a:rPr lang="en-US" dirty="0" err="1" smtClean="0"/>
              <a:t>histo</a:t>
            </a:r>
            <a:r>
              <a:rPr lang="en-US" dirty="0" smtClean="0"/>
              <a:t>[] array for each thread block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__global__ void </a:t>
            </a:r>
            <a:r>
              <a:rPr lang="en-US" dirty="0" err="1" smtClean="0"/>
              <a:t>histo_kernel</a:t>
            </a:r>
            <a:r>
              <a:rPr lang="en-US" dirty="0" smtClean="0"/>
              <a:t>(unsigned char *buffer,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		long size, unsigned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histo</a:t>
            </a:r>
            <a:r>
              <a:rPr lang="en-US" dirty="0" smtClean="0"/>
              <a:t>)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{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__shared__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histo_private</a:t>
            </a:r>
            <a:r>
              <a:rPr lang="en-US" dirty="0" smtClean="0"/>
              <a:t>[256];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= 0;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EE424C-52DF-4BBE-8311-A9270ABA95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Private Histogram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 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r>
              <a:rPr lang="en-US" smtClean="0"/>
              <a:t>    while (i &lt; size) {</a:t>
            </a:r>
          </a:p>
          <a:p>
            <a:pPr marL="0" indent="0">
              <a:buFontTx/>
              <a:buNone/>
            </a:pPr>
            <a:r>
              <a:rPr lang="en-US" smtClean="0"/>
              <a:t>         atomicAdd( &amp;(private_histo[buffer[i]), 1);</a:t>
            </a:r>
          </a:p>
          <a:p>
            <a:pPr marL="0" indent="0">
              <a:buFontTx/>
              <a:buNone/>
            </a:pPr>
            <a:r>
              <a:rPr lang="en-US" smtClean="0"/>
              <a:t>         i += stride;</a:t>
            </a:r>
          </a:p>
          <a:p>
            <a:pPr marL="0" indent="0">
              <a:buFontTx/>
              <a:buNone/>
            </a:pPr>
            <a:r>
              <a:rPr lang="en-US" smtClean="0"/>
              <a:t>    }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D630E-222A-4D9B-A1C0-0417350CB2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Final Histogram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  // wait for all other threads in the block to finish</a:t>
            </a:r>
          </a:p>
          <a:p>
            <a:pPr marL="0" indent="0">
              <a:buFontTx/>
              <a:buNone/>
            </a:pPr>
            <a:r>
              <a:rPr lang="en-US" smtClean="0"/>
              <a:t>  __syncthreads();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 if (threadIdx.x &lt; 256) </a:t>
            </a:r>
          </a:p>
          <a:p>
            <a:pPr marL="0" indent="0">
              <a:buFontTx/>
              <a:buNone/>
            </a:pPr>
            <a:r>
              <a:rPr lang="en-US" smtClean="0"/>
              <a:t>     atomicAdd( &amp;(histo[threadIdx.x]), 				    				private_histo[threadIdx.x] );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}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911155-CCF0-4E1D-8E99-B66700B39D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Privatization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r>
              <a:rPr lang="en-US" smtClean="0"/>
              <a:t>Privatization is a powerful and frequently used techniques for parallelizing applications</a:t>
            </a:r>
          </a:p>
          <a:p>
            <a:pPr lvl="1"/>
            <a:endParaRPr lang="en-US" smtClean="0"/>
          </a:p>
          <a:p>
            <a:r>
              <a:rPr lang="en-US" smtClean="0"/>
              <a:t>The operation needs to be associative and commutative</a:t>
            </a:r>
          </a:p>
          <a:p>
            <a:pPr lvl="1"/>
            <a:r>
              <a:rPr lang="en-US" smtClean="0"/>
              <a:t>Histogram add operation is associative and commutative</a:t>
            </a:r>
          </a:p>
          <a:p>
            <a:pPr lvl="2"/>
            <a:endParaRPr lang="en-US" smtClean="0"/>
          </a:p>
          <a:p>
            <a:r>
              <a:rPr lang="en-US" smtClean="0"/>
              <a:t>The histogram size needs to be small</a:t>
            </a:r>
          </a:p>
          <a:p>
            <a:pPr lvl="1"/>
            <a:r>
              <a:rPr lang="en-US" smtClean="0"/>
              <a:t>Fits into shared memory</a:t>
            </a:r>
          </a:p>
          <a:p>
            <a:pPr marL="1371600" lvl="3" indent="0">
              <a:buFontTx/>
              <a:buNone/>
            </a:pPr>
            <a:endParaRPr lang="en-US" smtClean="0"/>
          </a:p>
          <a:p>
            <a:r>
              <a:rPr lang="en-US" smtClean="0"/>
              <a:t>What if the histogram is too large to privatize?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C82B0-D982-48A2-9C56-7235FCB7991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662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DE18-F4D6-4893-AB2B-7DD5231006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</a:t>
            </a:r>
            <a:r>
              <a:rPr lang="en-US" dirty="0" smtClean="0"/>
              <a:t>Histogram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phrase </a:t>
            </a:r>
            <a:r>
              <a:rPr lang="en-US" dirty="0" smtClean="0"/>
              <a:t>“Programming Massively Parallel Processors” build a histogram of frequencies of each letter</a:t>
            </a:r>
          </a:p>
          <a:p>
            <a:r>
              <a:rPr lang="en-US" dirty="0" smtClean="0"/>
              <a:t>A(4), C(1), E(1), G(1), …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86752-5D54-4774-A2D8-EBA0D6CB89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6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 you do this in parallel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Have each thread to take a section of the input</a:t>
            </a:r>
          </a:p>
          <a:p>
            <a:pPr lvl="1"/>
            <a:r>
              <a:rPr lang="en-US" dirty="0" smtClean="0"/>
              <a:t>For each input letter, use atomic operations to build the histogram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</a:t>
            </a:r>
            <a:r>
              <a:rPr lang="en-US" dirty="0" smtClean="0"/>
              <a:t>1 – 1</a:t>
            </a:r>
            <a:r>
              <a:rPr lang="en-US" baseline="30000" dirty="0" smtClean="0"/>
              <a:t>st</a:t>
            </a:r>
            <a:r>
              <a:rPr lang="en-US" dirty="0" smtClean="0"/>
              <a:t> letter in each section</a:t>
            </a:r>
            <a:endParaRPr lang="en-US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FF2DD-4848-4FF7-AAD7-9F782341E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06362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125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3630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092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4325" y="3494088"/>
            <a:ext cx="58070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930775" y="3481388"/>
            <a:ext cx="571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53" idx="0"/>
          </p:cNvCxnSpPr>
          <p:nvPr/>
        </p:nvCxnSpPr>
        <p:spPr>
          <a:xfrm flipH="1">
            <a:off x="1989138" y="3481388"/>
            <a:ext cx="54165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2738438" y="3494088"/>
            <a:ext cx="22034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</a:t>
            </a:r>
            <a:r>
              <a:rPr lang="en-US" dirty="0" smtClean="0"/>
              <a:t>2 – 2</a:t>
            </a:r>
            <a:r>
              <a:rPr lang="en-US" baseline="30000" dirty="0" smtClean="0"/>
              <a:t>nd</a:t>
            </a:r>
            <a:r>
              <a:rPr lang="en-US" dirty="0" smtClean="0"/>
              <a:t> letter in each section</a:t>
            </a:r>
            <a:endParaRPr lang="en-US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878165-B46F-44E0-B7E5-C0D3303F4A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49847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2257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4601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473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2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647700" y="3506788"/>
            <a:ext cx="6186488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45" idx="0"/>
          </p:cNvCxnSpPr>
          <p:nvPr/>
        </p:nvCxnSpPr>
        <p:spPr>
          <a:xfrm flipH="1">
            <a:off x="498475" y="3467100"/>
            <a:ext cx="4813300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395788" y="3506788"/>
            <a:ext cx="320040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3028950" y="3467100"/>
            <a:ext cx="1914525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81367-16A9-4B19-B845-0FAC8570F1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90271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2194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54252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880350" y="2130694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1087438" y="3506788"/>
            <a:ext cx="461645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5810250" y="3506788"/>
            <a:ext cx="1395413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070850" y="3506788"/>
            <a:ext cx="1073150" cy="13700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1" idx="0"/>
          </p:cNvCxnSpPr>
          <p:nvPr/>
        </p:nvCxnSpPr>
        <p:spPr>
          <a:xfrm>
            <a:off x="3455988" y="3506788"/>
            <a:ext cx="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14D45-A04D-4819-B56C-9BC32ED730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283507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59092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19788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211918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57" idx="0"/>
          </p:cNvCxnSpPr>
          <p:nvPr/>
        </p:nvCxnSpPr>
        <p:spPr>
          <a:xfrm>
            <a:off x="1501775" y="3506788"/>
            <a:ext cx="123666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6226175" y="3506788"/>
            <a:ext cx="97948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347075" y="3506788"/>
            <a:ext cx="796925" cy="1141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1" idx="0"/>
          </p:cNvCxnSpPr>
          <p:nvPr/>
        </p:nvCxnSpPr>
        <p:spPr>
          <a:xfrm>
            <a:off x="3770313" y="3506788"/>
            <a:ext cx="15525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#5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19319-9B1C-4B82-94E2-70C4DCCA9E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674813" y="2133600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01320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269038" y="2133600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625681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1857375" y="3506788"/>
            <a:ext cx="497681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0"/>
          </p:cNvCxnSpPr>
          <p:nvPr/>
        </p:nvCxnSpPr>
        <p:spPr>
          <a:xfrm flipH="1">
            <a:off x="3455988" y="3506788"/>
            <a:ext cx="3046412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5" idx="0"/>
          </p:cNvCxnSpPr>
          <p:nvPr/>
        </p:nvCxnSpPr>
        <p:spPr>
          <a:xfrm flipH="1">
            <a:off x="6084888" y="3506788"/>
            <a:ext cx="26606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7" idx="0"/>
          </p:cNvCxnSpPr>
          <p:nvPr/>
        </p:nvCxnSpPr>
        <p:spPr>
          <a:xfrm flipH="1">
            <a:off x="2738438" y="3506788"/>
            <a:ext cx="1482725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BBD83B-FD79-4C83-8D45-AB65B206917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BB059E-C6D6-4C24-A7CB-AD913E7E9F05}"/>
</file>

<file path=customXml/itemProps2.xml><?xml version="1.0" encoding="utf-8"?>
<ds:datastoreItem xmlns:ds="http://schemas.openxmlformats.org/officeDocument/2006/customXml" ds:itemID="{FE0CF437-0A94-4058-8977-DC9F5C8F9D1C}"/>
</file>

<file path=customXml/itemProps3.xml><?xml version="1.0" encoding="utf-8"?>
<ds:datastoreItem xmlns:ds="http://schemas.openxmlformats.org/officeDocument/2006/customXml" ds:itemID="{FC54AAC2-A5AF-4B82-80EF-F44E400FF4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47743</TotalTime>
  <Words>1562</Words>
  <Application>Microsoft Office PowerPoint</Application>
  <PresentationFormat>On-screen Show (4:3)</PresentationFormat>
  <Paragraphs>564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Palatino</vt:lpstr>
      <vt:lpstr>Arial</vt:lpstr>
      <vt:lpstr>Times New Roman</vt:lpstr>
      <vt:lpstr>Gulim</vt:lpstr>
      <vt:lpstr>Default Design</vt:lpstr>
      <vt:lpstr>ECE408   Applied Parallel Programming   Lecture 19: Atomic Operations and Histogramming - Part 2</vt:lpstr>
      <vt:lpstr>Objective</vt:lpstr>
      <vt:lpstr>Review: A Histogram Example</vt:lpstr>
      <vt:lpstr>Iteration #1 – 1st letter in each section</vt:lpstr>
      <vt:lpstr>Iteration #2 – 2nd letter in each section</vt:lpstr>
      <vt:lpstr>Iteration #3</vt:lpstr>
      <vt:lpstr>Iteration #4</vt:lpstr>
      <vt:lpstr>Iteration #5</vt:lpstr>
      <vt:lpstr>What is wrong with the algorithm?</vt:lpstr>
      <vt:lpstr>What is wrong with the algorithm?</vt:lpstr>
      <vt:lpstr>Iteration 2</vt:lpstr>
      <vt:lpstr>A Histogram Kernel</vt:lpstr>
      <vt:lpstr>More on the Histogram Kernel</vt:lpstr>
      <vt:lpstr>Atomic Operations on DRAM</vt:lpstr>
      <vt:lpstr>Atomic Operations on DRAM</vt:lpstr>
      <vt:lpstr>Atomic Operations on DRAM</vt:lpstr>
      <vt:lpstr>Latency determines throughput of atomic operations</vt:lpstr>
      <vt:lpstr>You may have a similar experience in supermarket checkout</vt:lpstr>
      <vt:lpstr>Hardware Improvements (cont.)</vt:lpstr>
      <vt:lpstr>Hardware Improvements</vt:lpstr>
      <vt:lpstr>Atomics in Shared Memory Requires Privatization</vt:lpstr>
      <vt:lpstr>Build Private Histogram</vt:lpstr>
      <vt:lpstr>Build Final Histogram</vt:lpstr>
      <vt:lpstr>More on Privatization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316</cp:revision>
  <dcterms:created xsi:type="dcterms:W3CDTF">1601-01-01T00:00:00Z</dcterms:created>
  <dcterms:modified xsi:type="dcterms:W3CDTF">2012-10-15T20:38:54Z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